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2" r:id="rId27"/>
    <p:sldId id="474" r:id="rId28"/>
    <p:sldId id="473" r:id="rId29"/>
    <p:sldId id="475" r:id="rId30"/>
    <p:sldId id="476" r:id="rId31"/>
    <p:sldId id="477" r:id="rId32"/>
    <p:sldId id="478" r:id="rId33"/>
    <p:sldId id="479" r:id="rId34"/>
    <p:sldId id="484" r:id="rId35"/>
    <p:sldId id="471" r:id="rId36"/>
    <p:sldId id="485" r:id="rId37"/>
    <p:sldId id="486" r:id="rId38"/>
    <p:sldId id="489" r:id="rId39"/>
    <p:sldId id="493" r:id="rId40"/>
    <p:sldId id="490" r:id="rId41"/>
    <p:sldId id="495" r:id="rId42"/>
    <p:sldId id="491" r:id="rId43"/>
    <p:sldId id="497" r:id="rId44"/>
    <p:sldId id="500" r:id="rId45"/>
    <p:sldId id="487" r:id="rId46"/>
    <p:sldId id="499" r:id="rId47"/>
    <p:sldId id="488" r:id="rId48"/>
    <p:sldId id="482" r:id="rId49"/>
    <p:sldId id="483" r:id="rId50"/>
    <p:sldId id="405" r:id="rId51"/>
    <p:sldId id="293" r:id="rId52"/>
    <p:sldId id="306" r:id="rId53"/>
    <p:sldId id="416" r:id="rId54"/>
    <p:sldId id="281" r:id="rId55"/>
    <p:sldId id="466" r:id="rId56"/>
    <p:sldId id="494" r:id="rId57"/>
    <p:sldId id="496" r:id="rId58"/>
    <p:sldId id="498" r:id="rId5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7" autoAdjust="0"/>
    <p:restoredTop sz="74818" autoAdjust="0"/>
  </p:normalViewPr>
  <p:slideViewPr>
    <p:cSldViewPr snapToGrid="0">
      <p:cViewPr varScale="1">
        <p:scale>
          <a:sx n="83" d="100"/>
          <a:sy n="83" d="100"/>
        </p:scale>
        <p:origin x="930"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24/07/2023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24/07/2023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178317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24/07/2023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24/07/2023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39.jpe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52.png"/><Relationship Id="rId7"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54.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png"/><Relationship Id="rId21" Type="http://schemas.openxmlformats.org/officeDocument/2006/relationships/image" Target="../media/image410.png"/><Relationship Id="rId34" Type="http://schemas.openxmlformats.org/officeDocument/2006/relationships/image" Target="../media/image54.png"/><Relationship Id="rId42" Type="http://schemas.openxmlformats.org/officeDocument/2006/relationships/image" Target="../media/image62.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1.png"/><Relationship Id="rId29"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0.png"/><Relationship Id="rId32" Type="http://schemas.openxmlformats.org/officeDocument/2006/relationships/image" Target="../media/image520.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430.png"/><Relationship Id="rId28" Type="http://schemas.openxmlformats.org/officeDocument/2006/relationships/image" Target="../media/image480.png"/><Relationship Id="rId36" Type="http://schemas.openxmlformats.org/officeDocument/2006/relationships/image" Target="../media/image56.png"/><Relationship Id="rId10" Type="http://schemas.openxmlformats.org/officeDocument/2006/relationships/image" Target="../media/image360.png"/><Relationship Id="rId19" Type="http://schemas.openxmlformats.org/officeDocument/2006/relationships/image" Target="../media/image440.png"/><Relationship Id="rId31" Type="http://schemas.openxmlformats.org/officeDocument/2006/relationships/image" Target="../media/image510.png"/><Relationship Id="rId44"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0.png"/><Relationship Id="rId30" Type="http://schemas.openxmlformats.org/officeDocument/2006/relationships/image" Target="../media/image500.png"/><Relationship Id="rId35" Type="http://schemas.openxmlformats.org/officeDocument/2006/relationships/image" Target="../media/image55.png"/><Relationship Id="rId43" Type="http://schemas.openxmlformats.org/officeDocument/2006/relationships/image" Target="../media/image6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1.png"/><Relationship Id="rId33" Type="http://schemas.openxmlformats.org/officeDocument/2006/relationships/image" Target="../media/image53.png"/><Relationship Id="rId38" Type="http://schemas.openxmlformats.org/officeDocument/2006/relationships/image" Target="../media/image58.png"/><Relationship Id="rId20" Type="http://schemas.openxmlformats.org/officeDocument/2006/relationships/image" Target="../media/image400.png"/><Relationship Id="rId41"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convolucionais,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3417" y="1825624"/>
            <a:ext cx="6052932"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tinyML,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convolucionais,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Adequado para aplicações de visão computacional em dispositivos móveis e embarcados (</a:t>
            </a:r>
            <a:r>
              <a:rPr lang="pt-BR" dirty="0" err="1"/>
              <a:t>edgeML</a:t>
            </a:r>
            <a:r>
              <a:rPr lang="pt-BR"/>
              <a:t>).</a:t>
            </a:r>
            <a:endParaRPr lang="pt-BR" dirty="0"/>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783456" y="5705214"/>
            <a:ext cx="469127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a:t>
            </a:r>
          </a:p>
        </p:txBody>
      </p:sp>
    </p:spTree>
    <p:extLst>
      <p:ext uri="{BB962C8B-B14F-4D97-AF65-F5344CB8AC3E}">
        <p14:creationId xmlns:p14="http://schemas.microsoft.com/office/powerpoint/2010/main" val="354522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16217" y="1825624"/>
            <a:ext cx="6589645" cy="5032376"/>
          </a:xfrm>
        </p:spPr>
        <p:txBody>
          <a:bodyPr>
            <a:normAutofit/>
          </a:bodyPr>
          <a:lstStyle/>
          <a:p>
            <a:r>
              <a:rPr lang="pt-BR" dirty="0"/>
              <a:t>Nitidamente, mesmo os menores modelos, não cabem em dispositivos tinyML (IoT).</a:t>
            </a:r>
          </a:p>
          <a:p>
            <a:r>
              <a:rPr lang="pt-BR" dirty="0"/>
              <a:t>Portanto, surge a pergunta:</a:t>
            </a:r>
          </a:p>
          <a:p>
            <a:pPr lvl="1">
              <a:buFont typeface="Wingdings" panose="05000000000000000000" pitchFamily="2" charset="2"/>
              <a:buChar char="§"/>
            </a:pPr>
            <a:r>
              <a:rPr lang="pt-BR" i="1" dirty="0"/>
              <a:t>Como podemos reduzir ainda mais esses modelos para que caibam na memória destes dispositivos, possam ser executados por eles e consumam pouca energia?</a:t>
            </a:r>
          </a:p>
          <a:p>
            <a:endParaRPr lang="pt-BR" dirty="0"/>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02633" y="1914939"/>
            <a:ext cx="3493267" cy="3528000"/>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059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332285" y="2842591"/>
            <a:ext cx="6410739" cy="2075643"/>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Runtimes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Runtimes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Runtimes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3210337"/>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dirty="0"/>
              <a:t>Remove conexões para reduzir a quantidade de cálculos necessários (i.e., reduz a demanda computacional), e diminuir o tamanho do modelo.</a:t>
            </a:r>
          </a:p>
          <a:p>
            <a:r>
              <a:rPr lang="pt-BR" dirty="0"/>
              <a:t>Aplicado após o treinamento.</a:t>
            </a:r>
          </a:p>
          <a:p>
            <a:r>
              <a:rPr lang="pt-BR" b="0" i="0" dirty="0">
                <a:effectLst/>
              </a:rPr>
              <a:t>Essa remoção pode ser baseada em critérios como, por exemplo, a magnitude dos pesos.</a:t>
            </a:r>
          </a:p>
          <a:p>
            <a:pPr lvl="1">
              <a:buFont typeface="Wingdings" panose="05000000000000000000" pitchFamily="2" charset="2"/>
              <a:buChar char="§"/>
            </a:pPr>
            <a:r>
              <a:rPr lang="pt-BR" dirty="0"/>
              <a:t>P</a:t>
            </a:r>
            <a:r>
              <a:rPr lang="pt-BR" b="0" i="0" dirty="0">
                <a:effectLst/>
              </a:rPr>
              <a:t>esos com magnitudes próximas de zero são removidos do modelo pois podem não interferir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211957" y="1825625"/>
            <a:ext cx="5812356" cy="5032800"/>
          </a:xfrm>
        </p:spPr>
        <p:txBody>
          <a:bodyPr>
            <a:normAutofit fontScale="92500" lnSpcReduction="10000"/>
          </a:bodyPr>
          <a:lstStyle/>
          <a:p>
            <a:r>
              <a:rPr lang="pt-BR" dirty="0"/>
              <a:t>Podemos também ser capazes de </a:t>
            </a:r>
            <a:r>
              <a:rPr lang="pt-BR" b="1" i="1" dirty="0"/>
              <a:t>remover neurônios </a:t>
            </a:r>
            <a:r>
              <a:rPr lang="pt-BR" dirty="0"/>
              <a:t>completamente.</a:t>
            </a:r>
          </a:p>
          <a:p>
            <a:r>
              <a:rPr lang="pt-BR" dirty="0"/>
              <a:t>O modelo final pode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judar a </a:t>
            </a:r>
            <a:r>
              <a:rPr lang="pt-BR" b="1" i="1" dirty="0">
                <a:effectLst/>
              </a:rPr>
              <a:t>mitigar o problema de sobreajuste</a:t>
            </a:r>
            <a:r>
              <a:rPr lang="pt-BR" b="0" i="0" dirty="0">
                <a:effectLst/>
              </a:rPr>
              <a:t>, melhorando a generalização do modelo.</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3205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não têm hardware sofisticado (e.g., FPU) e realizam apenas operações simples.</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dividir o intervalo de variação de um número em um conjunto discreto de valores.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quantização transforma uma número com um 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pode</a:t>
                </a:r>
                <a:r>
                  <a:rPr lang="pt-BR" b="0" i="0" dirty="0">
                    <a:solidFill>
                      <a:schemeClr val="tx1"/>
                    </a:solidFill>
                    <a:effectLst/>
                  </a:rPr>
                  <a:t> reduzir o desempenho do modelo, mas, em muitos casos, ela não é significativa e pode ser tolerada quando desejamos utilizar sistemas </a:t>
                </a:r>
                <a:r>
                  <a:rPr lang="pt-BR" b="0" i="0" dirty="0" err="1">
                    <a:solidFill>
                      <a:schemeClr val="tx1"/>
                    </a:solidFill>
                    <a:effectLst/>
                  </a:rPr>
                  <a:t>tinyML</a:t>
                </a:r>
                <a:r>
                  <a:rPr lang="pt-BR" b="0" i="0" dirty="0">
                    <a:solidFill>
                      <a:schemeClr val="tx1"/>
                    </a:solidFill>
                    <a:effectLst/>
                  </a:rPr>
                  <a:t>.</a:t>
                </a:r>
                <a:endParaRPr lang="pt-BR" dirty="0">
                  <a:solidFill>
                    <a:schemeClr val="tx1"/>
                  </a:solidFill>
                </a:endParaRPr>
              </a:p>
              <a:p>
                <a:endParaRPr lang="pt-BR" dirty="0">
                  <a:solidFill>
                    <a:schemeClr val="tx1"/>
                  </a:solidFill>
                </a:endParaRPr>
              </a:p>
            </p:txBody>
          </p:sp>
        </mc:Choice>
        <mc:Fallback>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2"/>
                <a:stretch>
                  <a:fillRect l="-1689" t="-2663" r="-1689"/>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3"/>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8105" y="1825625"/>
            <a:ext cx="6768548" cy="5032375"/>
          </a:xfrm>
        </p:spPr>
        <p:txBody>
          <a:bodyPr>
            <a:normAutofit lnSpcReduction="10000"/>
          </a:bodyPr>
          <a:lstStyle/>
          <a:p>
            <a:pPr algn="l"/>
            <a:r>
              <a:rPr lang="pt-BR" b="0" i="0" dirty="0">
                <a:effectLst/>
              </a:rPr>
              <a:t>Também conhecido como “</a:t>
            </a:r>
            <a:r>
              <a:rPr lang="pt-BR" b="0" dirty="0">
                <a:effectLst/>
              </a:rPr>
              <a:t>destilação de conhecimento”</a:t>
            </a:r>
            <a:endParaRPr lang="pt-BR" b="0" i="0" dirty="0">
              <a:effectLst/>
            </a:endParaRPr>
          </a:p>
          <a:p>
            <a:pPr algn="l"/>
            <a:r>
              <a:rPr lang="pt-BR" dirty="0"/>
              <a:t>É </a:t>
            </a:r>
            <a:r>
              <a:rPr lang="pt-BR" b="0" i="0" dirty="0">
                <a:effectLst/>
              </a:rPr>
              <a:t>técnica de treinamento de modelos de ML em que um modelo maior e mais complexo, conhecido como “</a:t>
            </a:r>
            <a:r>
              <a:rPr lang="pt-BR" b="1" i="1" dirty="0">
                <a:effectLst/>
              </a:rPr>
              <a:t>professor</a:t>
            </a:r>
            <a:r>
              <a:rPr lang="pt-BR" b="0" i="0" dirty="0">
                <a:effectLst/>
              </a:rPr>
              <a:t>", é usado para ensinar (treinar) um modelo menor e mais simples, conhecido como "</a:t>
            </a:r>
            <a:r>
              <a:rPr lang="pt-BR" i="0" dirty="0">
                <a:effectLst/>
              </a:rPr>
              <a:t>aluno</a:t>
            </a:r>
            <a:r>
              <a:rPr lang="pt-BR" b="0" i="0" dirty="0">
                <a:effectLst/>
              </a:rPr>
              <a:t>".</a:t>
            </a:r>
          </a:p>
          <a:p>
            <a:pPr algn="l"/>
            <a:r>
              <a:rPr lang="pt-BR" b="0" i="0" dirty="0">
                <a:effectLst/>
              </a:rPr>
              <a:t>O objetivo é transferir o conhecimento ou a "sabedoria"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obter desempenho comparável ou até mesmo melhor que o </a:t>
            </a:r>
            <a:r>
              <a:rPr lang="pt-BR" b="1" i="1" dirty="0"/>
              <a:t>professor</a:t>
            </a:r>
            <a:r>
              <a:rPr lang="pt-BR" b="0" i="0" dirty="0">
                <a:effectLst/>
              </a:rPr>
              <a:t>, mas com menor complexidade e recursos computacionais.</a:t>
            </a: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 y="2540896"/>
            <a:ext cx="4591879" cy="2498017"/>
          </a:xfrm>
          <a:prstGeom prst="rect">
            <a:avLst/>
          </a:prstGeom>
        </p:spPr>
      </p:pic>
    </p:spTree>
    <p:extLst>
      <p:ext uri="{BB962C8B-B14F-4D97-AF65-F5344CB8AC3E}">
        <p14:creationId xmlns:p14="http://schemas.microsoft.com/office/powerpoint/2010/main" val="391284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768005" cy="5032375"/>
          </a:xfrm>
        </p:spPr>
        <p:txBody>
          <a:bodyPr>
            <a:normAutofit/>
          </a:bodyPr>
          <a:lstStyle/>
          <a:p>
            <a:pPr algn="l"/>
            <a:r>
              <a:rPr lang="pt-BR" b="0" i="0" dirty="0">
                <a:effectLst/>
              </a:rPr>
              <a:t>O processo envolve alimentar o mesmo conjunto de treinamento para ambos os modelos e usar a saída do </a:t>
            </a:r>
            <a:r>
              <a:rPr lang="pt-BR" b="1" i="1" dirty="0">
                <a:effectLst/>
              </a:rPr>
              <a:t>professor</a:t>
            </a:r>
            <a:r>
              <a:rPr lang="pt-BR" b="0" i="0" dirty="0">
                <a:effectLst/>
              </a:rPr>
              <a:t> como um alvo suave (soft target) para guiar o treinamento do modelo aluno. </a:t>
            </a:r>
          </a:p>
          <a:p>
            <a:pPr algn="l"/>
            <a:r>
              <a:rPr lang="pt-BR" b="0" i="0" dirty="0">
                <a:effectLst/>
              </a:rPr>
              <a:t>Dessa forma, o </a:t>
            </a:r>
            <a:r>
              <a:rPr lang="pt-BR" b="1" i="1" dirty="0">
                <a:effectLst/>
              </a:rPr>
              <a:t>aluno</a:t>
            </a:r>
            <a:r>
              <a:rPr lang="pt-BR" b="0" i="0" dirty="0">
                <a:effectLst/>
              </a:rPr>
              <a:t> é incentivado a aprender com base nas características sutis e nuances aprendidas pelo </a:t>
            </a:r>
            <a:r>
              <a:rPr lang="pt-BR" b="1" i="1" dirty="0">
                <a:effectLst/>
              </a:rPr>
              <a:t>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Runtime</a:t>
            </a:r>
            <a:endParaRPr lang="pt-BR" dirty="0"/>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988689" y="1825624"/>
            <a:ext cx="6944810" cy="5032376"/>
          </a:xfrm>
        </p:spPr>
        <p:txBody>
          <a:bodyPr>
            <a:normAutofit/>
          </a:bodyPr>
          <a:lstStyle/>
          <a:p>
            <a:r>
              <a:rPr lang="pt-BR" dirty="0"/>
              <a:t>Quando queremos trabalhar com modelos de ML em computadores de uso geral (com ou sem </a:t>
            </a:r>
            <a:r>
              <a:rPr lang="pt-BR" dirty="0" err="1"/>
              <a:t>TPUs</a:t>
            </a:r>
            <a:r>
              <a:rPr lang="pt-BR" dirty="0"/>
              <a:t>/</a:t>
            </a:r>
            <a:r>
              <a:rPr lang="pt-BR" dirty="0" err="1"/>
              <a:t>GPUs</a:t>
            </a:r>
            <a:r>
              <a:rPr lang="pt-BR" dirty="0"/>
              <a:t>), nós precisamos de um </a:t>
            </a:r>
            <a:r>
              <a:rPr lang="pt-BR" i="1" dirty="0"/>
              <a:t>framework</a:t>
            </a:r>
            <a:r>
              <a:rPr lang="pt-BR" dirty="0"/>
              <a:t> (biblioteca) que nos auxilie na criação, treinamento e inferência.</a:t>
            </a:r>
          </a:p>
          <a:p>
            <a:endParaRPr lang="pt-BR" dirty="0"/>
          </a:p>
          <a:p>
            <a:endParaRPr lang="pt-BR" i="1" dirty="0"/>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Google apresenta a Cloud TPU, segunda geração da Tensor Processing Unit -  IT Forum">
            <a:extLst>
              <a:ext uri="{FF2B5EF4-FFF2-40B4-BE49-F238E27FC236}">
                <a16:creationId xmlns:a16="http://schemas.microsoft.com/office/drawing/2014/main" id="{7B4112FE-06DA-1249-AE38-40C63ABB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1108006" y="5903450"/>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3" name="Seta: para Baixo 12">
            <a:extLst>
              <a:ext uri="{FF2B5EF4-FFF2-40B4-BE49-F238E27FC236}">
                <a16:creationId xmlns:a16="http://schemas.microsoft.com/office/drawing/2014/main" id="{DC5DDF26-CF97-BC81-52D2-032DDB96FB3A}"/>
              </a:ext>
            </a:extLst>
          </p:cNvPr>
          <p:cNvSpPr/>
          <p:nvPr/>
        </p:nvSpPr>
        <p:spPr>
          <a:xfrm>
            <a:off x="2175464" y="5262319"/>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 name="Imagem 13">
            <a:extLst>
              <a:ext uri="{FF2B5EF4-FFF2-40B4-BE49-F238E27FC236}">
                <a16:creationId xmlns:a16="http://schemas.microsoft.com/office/drawing/2014/main" id="{57E30484-3B71-FBF5-55CF-2E38DA1BF9D4}"/>
              </a:ext>
            </a:extLst>
          </p:cNvPr>
          <p:cNvPicPr>
            <a:picLocks noChangeAspect="1"/>
          </p:cNvPicPr>
          <p:nvPr/>
        </p:nvPicPr>
        <p:blipFill rotWithShape="1">
          <a:blip r:embed="rId4"/>
          <a:srcRect l="7414" t="7138"/>
          <a:stretch/>
        </p:blipFill>
        <p:spPr>
          <a:xfrm>
            <a:off x="2436542" y="5903451"/>
            <a:ext cx="939643" cy="785799"/>
          </a:xfrm>
          <a:prstGeom prst="rect">
            <a:avLst/>
          </a:prstGeom>
        </p:spPr>
      </p:pic>
      <p:pic>
        <p:nvPicPr>
          <p:cNvPr id="15" name="Imagem 14">
            <a:extLst>
              <a:ext uri="{FF2B5EF4-FFF2-40B4-BE49-F238E27FC236}">
                <a16:creationId xmlns:a16="http://schemas.microsoft.com/office/drawing/2014/main" id="{A728E985-22B5-235D-97EF-9831D88A5D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1289338" y="1813527"/>
            <a:ext cx="2138823" cy="1293129"/>
          </a:xfrm>
          <a:prstGeom prst="rect">
            <a:avLst/>
          </a:prstGeom>
        </p:spPr>
      </p:pic>
      <p:sp>
        <p:nvSpPr>
          <p:cNvPr id="17" name="CaixaDeTexto 16">
            <a:extLst>
              <a:ext uri="{FF2B5EF4-FFF2-40B4-BE49-F238E27FC236}">
                <a16:creationId xmlns:a16="http://schemas.microsoft.com/office/drawing/2014/main" id="{C6EEF98E-6F29-0A8C-0EB8-84309D33105A}"/>
              </a:ext>
            </a:extLst>
          </p:cNvPr>
          <p:cNvSpPr txBox="1"/>
          <p:nvPr/>
        </p:nvSpPr>
        <p:spPr>
          <a:xfrm>
            <a:off x="2477811" y="5718785"/>
            <a:ext cx="970109" cy="369332"/>
          </a:xfrm>
          <a:prstGeom prst="rect">
            <a:avLst/>
          </a:prstGeom>
          <a:noFill/>
        </p:spPr>
        <p:txBody>
          <a:bodyPr wrap="square" rtlCol="0">
            <a:spAutoFit/>
          </a:bodyPr>
          <a:lstStyle/>
          <a:p>
            <a:r>
              <a:rPr lang="pt-BR" dirty="0"/>
              <a:t>GPU</a:t>
            </a:r>
          </a:p>
        </p:txBody>
      </p:sp>
      <p:sp>
        <p:nvSpPr>
          <p:cNvPr id="18" name="CaixaDeTexto 17">
            <a:extLst>
              <a:ext uri="{FF2B5EF4-FFF2-40B4-BE49-F238E27FC236}">
                <a16:creationId xmlns:a16="http://schemas.microsoft.com/office/drawing/2014/main" id="{62E0B031-17F6-158A-FD04-207E16C6345F}"/>
              </a:ext>
            </a:extLst>
          </p:cNvPr>
          <p:cNvSpPr txBox="1"/>
          <p:nvPr/>
        </p:nvSpPr>
        <p:spPr>
          <a:xfrm>
            <a:off x="1388641" y="5662249"/>
            <a:ext cx="970109" cy="369332"/>
          </a:xfrm>
          <a:prstGeom prst="rect">
            <a:avLst/>
          </a:prstGeom>
          <a:noFill/>
        </p:spPr>
        <p:txBody>
          <a:bodyPr wrap="square" rtlCol="0">
            <a:spAutoFit/>
          </a:bodyPr>
          <a:lstStyle/>
          <a:p>
            <a:r>
              <a:rPr lang="pt-BR" dirty="0"/>
              <a:t>TPU</a:t>
            </a:r>
          </a:p>
        </p:txBody>
      </p:sp>
      <p:pic>
        <p:nvPicPr>
          <p:cNvPr id="2050" name="Picture 2" descr="TensorFlow">
            <a:extLst>
              <a:ext uri="{FF2B5EF4-FFF2-40B4-BE49-F238E27FC236}">
                <a16:creationId xmlns:a16="http://schemas.microsoft.com/office/drawing/2014/main" id="{4D231EE1-3842-6DE5-4C39-899FFE9E54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21729" r="20802" b="21060"/>
          <a:stretch/>
        </p:blipFill>
        <p:spPr bwMode="auto">
          <a:xfrm>
            <a:off x="1225279" y="3789485"/>
            <a:ext cx="2266942" cy="1244986"/>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CE9A5F60-8D2D-8E30-6AE8-DDE49B19AB24}"/>
              </a:ext>
            </a:extLst>
          </p:cNvPr>
          <p:cNvSpPr/>
          <p:nvPr/>
        </p:nvSpPr>
        <p:spPr>
          <a:xfrm>
            <a:off x="2182838" y="3282095"/>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744018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Runtime</a:t>
            </a:r>
            <a:endParaRPr lang="pt-BR" dirty="0"/>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673249" cy="5032376"/>
          </a:xfrm>
        </p:spPr>
        <p:txBody>
          <a:bodyPr>
            <a:normAutofit/>
          </a:bodyPr>
          <a:lstStyle/>
          <a:p>
            <a:r>
              <a:rPr lang="pt-BR" sz="2800" i="1" dirty="0" err="1"/>
              <a:t>R</a:t>
            </a:r>
            <a:r>
              <a:rPr lang="pt-BR" sz="2800" b="0" i="1" dirty="0" err="1">
                <a:effectLst/>
              </a:rPr>
              <a:t>untime</a:t>
            </a:r>
            <a:r>
              <a:rPr lang="pt-BR" b="0" i="1" dirty="0">
                <a:effectLst/>
              </a:rPr>
              <a:t> é </a:t>
            </a:r>
            <a:r>
              <a:rPr lang="pt-BR" sz="2800" b="0" dirty="0">
                <a:effectLst/>
              </a:rPr>
              <a:t>camada de software (i.e., abstração) que fornece serviços e funcionalidades para os programas em execução no dispositivo, </a:t>
            </a:r>
            <a:r>
              <a:rPr lang="pt-BR" sz="2800" b="1" i="1" dirty="0">
                <a:effectLst/>
              </a:rPr>
              <a:t>atuando como uma ponte entre o hardware e o código do usuário</a:t>
            </a:r>
            <a:r>
              <a:rPr lang="pt-BR" sz="2800" b="0" dirty="0">
                <a:effectLst/>
              </a:rPr>
              <a:t>. </a:t>
            </a:r>
          </a:p>
          <a:p>
            <a:r>
              <a:rPr lang="pt-BR" sz="2800" dirty="0"/>
              <a:t>I</a:t>
            </a:r>
            <a:r>
              <a:rPr lang="pt-BR" sz="2800" b="0" dirty="0">
                <a:effectLst/>
              </a:rPr>
              <a:t>nclui uma série de recursos e bibliotecas que facilitam a programação e o controle do microcontrolador.</a:t>
            </a:r>
          </a:p>
          <a:p>
            <a:r>
              <a:rPr lang="pt-BR" dirty="0"/>
              <a:t>Portanto, precisam ser enxutos (i.e., consumir pouca memória) e serem eficientes.</a:t>
            </a:r>
            <a:endParaRPr lang="pt-BR" sz="2800" dirty="0"/>
          </a:p>
          <a:p>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Runtimes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Runtime</a:t>
            </a:r>
            <a:endParaRPr lang="pt-BR" dirty="0"/>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Runtimes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03435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a</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Runtimes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2162629"/>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24020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91252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C8A86F-4A8B-1687-8F81-FC4B9CA5A2D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EF2ACF3D-7D63-A719-A9F4-E658E82C0EA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181050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spTree>
    <p:extLst>
      <p:ext uri="{BB962C8B-B14F-4D97-AF65-F5344CB8AC3E}">
        <p14:creationId xmlns:p14="http://schemas.microsoft.com/office/powerpoint/2010/main" val="2211481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113079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9484</TotalTime>
  <Words>7139</Words>
  <Application>Microsoft Office PowerPoint</Application>
  <PresentationFormat>Widescreen</PresentationFormat>
  <Paragraphs>479</Paragraphs>
  <Slides>58</Slides>
  <Notes>34</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58</vt:i4>
      </vt:variant>
    </vt:vector>
  </HeadingPairs>
  <TitlesOfParts>
    <vt:vector size="71"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Knowledge distillation</vt:lpstr>
      <vt:lpstr>Knowledge distillation</vt:lpstr>
      <vt:lpstr>Runtime</vt:lpstr>
      <vt:lpstr>Runtime</vt:lpstr>
      <vt:lpstr>Runtime</vt:lpstr>
      <vt:lpstr>Hardware especializado</vt:lpstr>
      <vt:lpstr>Apresentação do PowerPoint</vt:lpstr>
      <vt:lpstr>Apresentação do PowerPoint</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1850</cp:revision>
  <dcterms:created xsi:type="dcterms:W3CDTF">2020-01-20T13:50:05Z</dcterms:created>
  <dcterms:modified xsi:type="dcterms:W3CDTF">2023-07-24T20:52:16Z</dcterms:modified>
</cp:coreProperties>
</file>